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494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rgbClr val="A7E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4" name="Group 3"/>
          <p:cNvGrpSpPr/>
          <p:nvPr/>
        </p:nvGrpSpPr>
        <p:grpSpPr>
          <a:xfrm>
            <a:off x="152400" y="1295400"/>
            <a:ext cx="8809703" cy="3124199"/>
            <a:chOff x="258097" y="1914117"/>
            <a:chExt cx="8458200" cy="1828800"/>
          </a:xfrm>
        </p:grpSpPr>
        <p:sp>
          <p:nvSpPr>
            <p:cNvPr id="5" name="Rounded Rectangle 4"/>
            <p:cNvSpPr/>
            <p:nvPr/>
          </p:nvSpPr>
          <p:spPr>
            <a:xfrm>
              <a:off x="258097" y="1914117"/>
              <a:ext cx="8458200" cy="1828800"/>
            </a:xfrm>
            <a:prstGeom prst="roundRect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381000" y="1968912"/>
              <a:ext cx="8200103" cy="161248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4800" dirty="0" err="1" smtClean="0">
                  <a:solidFill>
                    <a:schemeClr val="tx1"/>
                  </a:solidFill>
                  <a:latin typeface=".VnAvant" pitchFamily="34" charset="0"/>
                </a:rPr>
                <a:t>Bµi</a:t>
              </a:r>
              <a:r>
                <a:rPr lang="en-US" sz="4800" dirty="0" smtClean="0">
                  <a:solidFill>
                    <a:schemeClr val="tx1"/>
                  </a:solidFill>
                  <a:latin typeface=".VnAvant" pitchFamily="34" charset="0"/>
                </a:rPr>
                <a:t> 1</a:t>
              </a:r>
            </a:p>
            <a:p>
              <a:pPr algn="ctr">
                <a:lnSpc>
                  <a:spcPct val="150000"/>
                </a:lnSpc>
              </a:pPr>
              <a:r>
                <a:rPr lang="en-US" sz="4800" b="1" dirty="0" err="1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.VnAvantH" pitchFamily="34" charset="0"/>
                </a:rPr>
                <a:t>C¸c</a:t>
              </a:r>
              <a:r>
                <a:rPr lang="en-US" sz="4800" b="1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.VnAvantH" pitchFamily="34" charset="0"/>
                </a:rPr>
                <a:t> </a:t>
              </a:r>
              <a:r>
                <a:rPr lang="en-US" sz="4800" b="1" dirty="0" err="1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.VnAvantH" pitchFamily="34" charset="0"/>
                </a:rPr>
                <a:t>sè</a:t>
              </a:r>
              <a:r>
                <a:rPr lang="en-US" sz="4800" b="1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.VnAvantH" pitchFamily="34" charset="0"/>
                </a:rPr>
                <a:t> 0, 1, 2, 3, 4, 5</a:t>
              </a:r>
              <a:endParaRPr lang="vi-VN" sz="4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1371600" y="4724400"/>
            <a:ext cx="6400800" cy="1752600"/>
          </a:xfrm>
        </p:spPr>
        <p:txBody>
          <a:bodyPr>
            <a:noAutofit/>
          </a:bodyPr>
          <a:lstStyle/>
          <a:p>
            <a:r>
              <a:rPr lang="en-US" sz="13800" dirty="0" err="1" smtClean="0">
                <a:solidFill>
                  <a:srgbClr val="FF9933"/>
                </a:solidFill>
                <a:latin typeface="HP-087" pitchFamily="34" charset="0"/>
              </a:rPr>
              <a:t>TIẾT</a:t>
            </a:r>
            <a:r>
              <a:rPr lang="en-US" sz="13800" dirty="0" smtClean="0">
                <a:solidFill>
                  <a:srgbClr val="FF9933"/>
                </a:solidFill>
                <a:latin typeface="HP-087" pitchFamily="34" charset="0"/>
              </a:rPr>
              <a:t> 2</a:t>
            </a:r>
            <a:endParaRPr lang="vi-VN" sz="13800" dirty="0">
              <a:solidFill>
                <a:srgbClr val="FF99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9139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17" t="26291" r="28805" b="25050"/>
          <a:stretch/>
        </p:blipFill>
        <p:spPr bwMode="auto">
          <a:xfrm>
            <a:off x="968188" y="2415715"/>
            <a:ext cx="7566212" cy="4375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5" t="21667" r="79503" b="63333"/>
          <a:stretch/>
        </p:blipFill>
        <p:spPr bwMode="auto">
          <a:xfrm>
            <a:off x="152400" y="162231"/>
            <a:ext cx="3886200" cy="1532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304800" y="1761530"/>
            <a:ext cx="739588" cy="75134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/>
              <a:t>1</a:t>
            </a:r>
            <a:endParaRPr lang="vi-VN" sz="7200" b="1" dirty="0"/>
          </a:p>
        </p:txBody>
      </p:sp>
      <p:sp>
        <p:nvSpPr>
          <p:cNvPr id="6" name="Rounded Rectangle 5"/>
          <p:cNvSpPr/>
          <p:nvPr/>
        </p:nvSpPr>
        <p:spPr>
          <a:xfrm>
            <a:off x="1066800" y="1879517"/>
            <a:ext cx="838200" cy="64401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rgbClr val="0070C0"/>
                </a:solidFill>
              </a:rPr>
              <a:t>Số</a:t>
            </a:r>
            <a:endParaRPr lang="vi-VN" sz="4400" dirty="0">
              <a:solidFill>
                <a:srgbClr val="0070C0"/>
              </a:solidFill>
            </a:endParaRPr>
          </a:p>
        </p:txBody>
      </p:sp>
      <p:sp>
        <p:nvSpPr>
          <p:cNvPr id="7" name="Title 6"/>
          <p:cNvSpPr txBox="1">
            <a:spLocks/>
          </p:cNvSpPr>
          <p:nvPr/>
        </p:nvSpPr>
        <p:spPr>
          <a:xfrm>
            <a:off x="1828800" y="1752600"/>
            <a:ext cx="505267" cy="923330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 smtClean="0">
                <a:solidFill>
                  <a:srgbClr val="0070C0"/>
                </a:solidFill>
              </a:rPr>
              <a:t>?</a:t>
            </a:r>
            <a:endParaRPr lang="vi-VN" sz="5400" dirty="0">
              <a:solidFill>
                <a:srgbClr val="0070C0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905000" y="3895130"/>
            <a:ext cx="609600" cy="609600"/>
          </a:xfrm>
          <a:prstGeom prst="roundRect">
            <a:avLst/>
          </a:prstGeom>
          <a:solidFill>
            <a:schemeClr val="bg1"/>
          </a:solidFill>
          <a:ln>
            <a:solidFill>
              <a:srgbClr val="2FC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Rounded Rectangle 9"/>
          <p:cNvSpPr/>
          <p:nvPr/>
        </p:nvSpPr>
        <p:spPr>
          <a:xfrm>
            <a:off x="4191000" y="3895130"/>
            <a:ext cx="609600" cy="609600"/>
          </a:xfrm>
          <a:prstGeom prst="roundRect">
            <a:avLst/>
          </a:prstGeom>
          <a:solidFill>
            <a:schemeClr val="bg1"/>
          </a:solidFill>
          <a:ln>
            <a:solidFill>
              <a:srgbClr val="2FC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Rounded Rectangle 10"/>
          <p:cNvSpPr/>
          <p:nvPr/>
        </p:nvSpPr>
        <p:spPr>
          <a:xfrm>
            <a:off x="6629400" y="3895130"/>
            <a:ext cx="609600" cy="609600"/>
          </a:xfrm>
          <a:prstGeom prst="roundRect">
            <a:avLst/>
          </a:prstGeom>
          <a:solidFill>
            <a:schemeClr val="bg1"/>
          </a:solidFill>
          <a:ln>
            <a:solidFill>
              <a:srgbClr val="2FC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" name="Rounded Rectangle 11"/>
          <p:cNvSpPr/>
          <p:nvPr/>
        </p:nvSpPr>
        <p:spPr>
          <a:xfrm>
            <a:off x="1905000" y="6028730"/>
            <a:ext cx="609600" cy="609600"/>
          </a:xfrm>
          <a:prstGeom prst="roundRect">
            <a:avLst/>
          </a:prstGeom>
          <a:solidFill>
            <a:schemeClr val="bg1"/>
          </a:solidFill>
          <a:ln>
            <a:solidFill>
              <a:srgbClr val="2FC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" name="Rounded Rectangle 12"/>
          <p:cNvSpPr/>
          <p:nvPr/>
        </p:nvSpPr>
        <p:spPr>
          <a:xfrm>
            <a:off x="4223657" y="6086787"/>
            <a:ext cx="609600" cy="609600"/>
          </a:xfrm>
          <a:prstGeom prst="roundRect">
            <a:avLst/>
          </a:prstGeom>
          <a:solidFill>
            <a:schemeClr val="bg1"/>
          </a:solidFill>
          <a:ln>
            <a:solidFill>
              <a:srgbClr val="2FC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Rounded Rectangle 13"/>
          <p:cNvSpPr/>
          <p:nvPr/>
        </p:nvSpPr>
        <p:spPr>
          <a:xfrm>
            <a:off x="6629400" y="6086787"/>
            <a:ext cx="609600" cy="609600"/>
          </a:xfrm>
          <a:prstGeom prst="roundRect">
            <a:avLst/>
          </a:prstGeom>
          <a:solidFill>
            <a:schemeClr val="bg1"/>
          </a:solidFill>
          <a:ln>
            <a:solidFill>
              <a:srgbClr val="2FC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" name="TextBox 14"/>
          <p:cNvSpPr txBox="1"/>
          <p:nvPr/>
        </p:nvSpPr>
        <p:spPr>
          <a:xfrm>
            <a:off x="1808146" y="4041577"/>
            <a:ext cx="4010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HP001"/>
                <a:ea typeface="HP001"/>
              </a:rPr>
              <a:t>0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067628" y="4048780"/>
            <a:ext cx="4010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HP001"/>
                <a:ea typeface="HP001"/>
              </a:rPr>
              <a:t>3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60668" y="4048780"/>
            <a:ext cx="4010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HP001"/>
                <a:ea typeface="HP001"/>
              </a:rPr>
              <a:t>2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81628" y="6182380"/>
            <a:ext cx="4010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HP001"/>
                <a:ea typeface="HP001"/>
              </a:rPr>
              <a:t>4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154925" y="6258580"/>
            <a:ext cx="3289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HP001"/>
                <a:ea typeface="HP001"/>
              </a:rPr>
              <a:t>1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594262" y="6258580"/>
            <a:ext cx="4010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HP001"/>
                <a:ea typeface="HP001"/>
              </a:rPr>
              <a:t>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350222" y="3886200"/>
            <a:ext cx="4619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smtClean="0">
                <a:solidFill>
                  <a:srgbClr val="0000CC"/>
                </a:solidFill>
                <a:latin typeface="HP001"/>
                <a:ea typeface="HP001"/>
              </a:rPr>
              <a:t>?</a:t>
            </a:r>
            <a:endParaRPr lang="vi-VN" sz="3600" b="1" dirty="0">
              <a:solidFill>
                <a:srgbClr val="0000CC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28955" y="3912905"/>
            <a:ext cx="49244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smtClean="0">
                <a:solidFill>
                  <a:srgbClr val="0000CC"/>
                </a:solidFill>
                <a:latin typeface="HP001"/>
                <a:ea typeface="HP001"/>
              </a:rPr>
              <a:t>?</a:t>
            </a:r>
            <a:endParaRPr lang="vi-VN" sz="4000" b="1" dirty="0">
              <a:solidFill>
                <a:srgbClr val="0000CC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037890" y="3925669"/>
            <a:ext cx="4619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smtClean="0">
                <a:solidFill>
                  <a:srgbClr val="0000CC"/>
                </a:solidFill>
                <a:latin typeface="HP001"/>
                <a:ea typeface="HP001"/>
              </a:rPr>
              <a:t>?</a:t>
            </a:r>
            <a:endParaRPr lang="vi-VN" sz="3600" b="1" dirty="0">
              <a:solidFill>
                <a:srgbClr val="0000CC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350222" y="6081355"/>
            <a:ext cx="4619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smtClean="0">
                <a:solidFill>
                  <a:srgbClr val="0000CC"/>
                </a:solidFill>
                <a:latin typeface="HP001"/>
                <a:ea typeface="HP001"/>
              </a:rPr>
              <a:t>?</a:t>
            </a:r>
            <a:endParaRPr lang="vi-VN" sz="3600" b="1" dirty="0">
              <a:solidFill>
                <a:srgbClr val="0000CC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828955" y="6108060"/>
            <a:ext cx="49244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smtClean="0">
                <a:solidFill>
                  <a:srgbClr val="0000CC"/>
                </a:solidFill>
                <a:latin typeface="HP001"/>
                <a:ea typeface="HP001"/>
              </a:rPr>
              <a:t>?</a:t>
            </a:r>
            <a:endParaRPr lang="vi-VN" sz="4000" b="1" dirty="0">
              <a:solidFill>
                <a:srgbClr val="0000CC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037890" y="6120824"/>
            <a:ext cx="4619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smtClean="0">
                <a:solidFill>
                  <a:srgbClr val="0000CC"/>
                </a:solidFill>
                <a:latin typeface="HP001"/>
                <a:ea typeface="HP001"/>
              </a:rPr>
              <a:t>?</a:t>
            </a:r>
            <a:endParaRPr lang="vi-VN" sz="3600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312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/>
      <p:bldP spid="16" grpId="0"/>
      <p:bldP spid="17" grpId="0"/>
      <p:bldP spid="18" grpId="0"/>
      <p:bldP spid="19" grpId="0"/>
      <p:bldP spid="24" grpId="0"/>
      <p:bldP spid="21" grpId="0"/>
      <p:bldP spid="23" grpId="0"/>
      <p:bldP spid="25" grpId="0"/>
      <p:bldP spid="2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Oval 3"/>
          <p:cNvSpPr/>
          <p:nvPr/>
        </p:nvSpPr>
        <p:spPr>
          <a:xfrm>
            <a:off x="304800" y="466130"/>
            <a:ext cx="739588" cy="75134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/>
              <a:t>2</a:t>
            </a:r>
            <a:endParaRPr lang="vi-VN" sz="7200" b="1" dirty="0"/>
          </a:p>
        </p:txBody>
      </p:sp>
      <p:sp>
        <p:nvSpPr>
          <p:cNvPr id="5" name="Rounded Rectangle 4"/>
          <p:cNvSpPr/>
          <p:nvPr/>
        </p:nvSpPr>
        <p:spPr>
          <a:xfrm>
            <a:off x="1066800" y="584117"/>
            <a:ext cx="838200" cy="64401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rgbClr val="0070C0"/>
                </a:solidFill>
              </a:rPr>
              <a:t>Số</a:t>
            </a:r>
            <a:endParaRPr lang="vi-VN" sz="4400" dirty="0">
              <a:solidFill>
                <a:srgbClr val="0070C0"/>
              </a:solidFill>
            </a:endParaRPr>
          </a:p>
        </p:txBody>
      </p:sp>
      <p:sp>
        <p:nvSpPr>
          <p:cNvPr id="6" name="Title 6"/>
          <p:cNvSpPr txBox="1">
            <a:spLocks/>
          </p:cNvSpPr>
          <p:nvPr/>
        </p:nvSpPr>
        <p:spPr>
          <a:xfrm>
            <a:off x="1828800" y="457200"/>
            <a:ext cx="505267" cy="923330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 smtClean="0">
                <a:solidFill>
                  <a:srgbClr val="0070C0"/>
                </a:solidFill>
              </a:rPr>
              <a:t>?</a:t>
            </a:r>
            <a:endParaRPr lang="vi-VN" sz="5400" dirty="0">
              <a:solidFill>
                <a:srgbClr val="0070C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50" t="44444" r="26822" b="29762"/>
          <a:stretch/>
        </p:blipFill>
        <p:spPr bwMode="auto">
          <a:xfrm>
            <a:off x="609600" y="2329542"/>
            <a:ext cx="7910735" cy="3385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ounded Rectangle 6"/>
          <p:cNvSpPr/>
          <p:nvPr/>
        </p:nvSpPr>
        <p:spPr>
          <a:xfrm rot="21147960">
            <a:off x="2183199" y="3168516"/>
            <a:ext cx="685800" cy="1219200"/>
          </a:xfrm>
          <a:prstGeom prst="roundRect">
            <a:avLst/>
          </a:prstGeom>
          <a:solidFill>
            <a:srgbClr val="FFFFCC"/>
          </a:solidFill>
          <a:ln w="317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smtClean="0">
                <a:solidFill>
                  <a:schemeClr val="accent3">
                    <a:lumMod val="75000"/>
                  </a:schemeClr>
                </a:solidFill>
              </a:rPr>
              <a:t>5</a:t>
            </a:r>
            <a:endParaRPr lang="vi-VN" sz="66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 rot="21147960">
            <a:off x="2971032" y="3150373"/>
            <a:ext cx="685800" cy="1219200"/>
          </a:xfrm>
          <a:prstGeom prst="roundRect">
            <a:avLst/>
          </a:prstGeom>
          <a:solidFill>
            <a:srgbClr val="FFFFCC"/>
          </a:solidFill>
          <a:ln w="317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smtClean="0">
                <a:solidFill>
                  <a:srgbClr val="FF0000"/>
                </a:solidFill>
              </a:rPr>
              <a:t>?</a:t>
            </a:r>
            <a:endParaRPr lang="vi-VN" sz="6600" b="1" dirty="0">
              <a:solidFill>
                <a:srgbClr val="FF0000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 rot="21147960">
            <a:off x="3734568" y="3150372"/>
            <a:ext cx="685800" cy="1219200"/>
          </a:xfrm>
          <a:prstGeom prst="roundRect">
            <a:avLst/>
          </a:prstGeom>
          <a:solidFill>
            <a:srgbClr val="FFFFCC"/>
          </a:solidFill>
          <a:ln w="317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smtClean="0">
                <a:solidFill>
                  <a:schemeClr val="accent3">
                    <a:lumMod val="75000"/>
                  </a:schemeClr>
                </a:solidFill>
              </a:rPr>
              <a:t>3</a:t>
            </a:r>
            <a:endParaRPr lang="vi-VN" sz="66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 rot="21147960">
            <a:off x="4496568" y="3168516"/>
            <a:ext cx="685800" cy="1219200"/>
          </a:xfrm>
          <a:prstGeom prst="roundRect">
            <a:avLst/>
          </a:prstGeom>
          <a:solidFill>
            <a:srgbClr val="FFFFCC"/>
          </a:solidFill>
          <a:ln w="317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smtClean="0">
                <a:solidFill>
                  <a:srgbClr val="FF0000"/>
                </a:solidFill>
              </a:rPr>
              <a:t>?</a:t>
            </a:r>
            <a:endParaRPr lang="vi-VN" sz="6600" b="1" dirty="0">
              <a:solidFill>
                <a:srgbClr val="FF0000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 rot="21147960">
            <a:off x="5258567" y="3190841"/>
            <a:ext cx="685800" cy="1219200"/>
          </a:xfrm>
          <a:prstGeom prst="roundRect">
            <a:avLst/>
          </a:prstGeom>
          <a:solidFill>
            <a:srgbClr val="FFFFCC"/>
          </a:solidFill>
          <a:ln w="317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smtClean="0">
                <a:solidFill>
                  <a:schemeClr val="accent3">
                    <a:lumMod val="75000"/>
                  </a:schemeClr>
                </a:solidFill>
              </a:rPr>
              <a:t>1</a:t>
            </a:r>
            <a:endParaRPr lang="vi-VN" sz="66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 rot="21147960">
            <a:off x="6020568" y="3150371"/>
            <a:ext cx="685800" cy="1219200"/>
          </a:xfrm>
          <a:prstGeom prst="roundRect">
            <a:avLst/>
          </a:prstGeom>
          <a:solidFill>
            <a:srgbClr val="FFFFCC"/>
          </a:solidFill>
          <a:ln w="317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smtClean="0">
                <a:solidFill>
                  <a:schemeClr val="accent3">
                    <a:lumMod val="75000"/>
                  </a:schemeClr>
                </a:solidFill>
              </a:rPr>
              <a:t>0</a:t>
            </a:r>
            <a:endParaRPr lang="vi-VN" sz="66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 rot="21147960">
            <a:off x="3201167" y="4489434"/>
            <a:ext cx="685800" cy="1219200"/>
          </a:xfrm>
          <a:prstGeom prst="round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smtClean="0">
                <a:solidFill>
                  <a:srgbClr val="FF0000"/>
                </a:solidFill>
              </a:rPr>
              <a:t>4</a:t>
            </a:r>
            <a:endParaRPr lang="vi-VN" sz="6600" b="1" dirty="0">
              <a:solidFill>
                <a:srgbClr val="FF0000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648145" y="4421480"/>
            <a:ext cx="685800" cy="1219200"/>
          </a:xfrm>
          <a:prstGeom prst="round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smtClean="0">
                <a:solidFill>
                  <a:srgbClr val="FF0000"/>
                </a:solidFill>
              </a:rPr>
              <a:t>2</a:t>
            </a:r>
            <a:endParaRPr lang="vi-VN" sz="6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652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Oval 3"/>
          <p:cNvSpPr/>
          <p:nvPr/>
        </p:nvSpPr>
        <p:spPr>
          <a:xfrm>
            <a:off x="304800" y="466130"/>
            <a:ext cx="739588" cy="75134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/>
              <a:t>3</a:t>
            </a:r>
            <a:endParaRPr lang="vi-VN" sz="7200" b="1" dirty="0"/>
          </a:p>
        </p:txBody>
      </p:sp>
      <p:sp>
        <p:nvSpPr>
          <p:cNvPr id="5" name="Title 6"/>
          <p:cNvSpPr txBox="1">
            <a:spLocks/>
          </p:cNvSpPr>
          <p:nvPr/>
        </p:nvSpPr>
        <p:spPr>
          <a:xfrm>
            <a:off x="914400" y="534144"/>
            <a:ext cx="8382000" cy="76944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>
                <a:solidFill>
                  <a:srgbClr val="0070C0"/>
                </a:solidFill>
              </a:rPr>
              <a:t>Có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bao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nhiêu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củ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cà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rốt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đã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tô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màu</a:t>
            </a:r>
            <a:r>
              <a:rPr lang="en-US" dirty="0" smtClean="0">
                <a:solidFill>
                  <a:srgbClr val="0070C0"/>
                </a:solidFill>
              </a:rPr>
              <a:t>?</a:t>
            </a:r>
            <a:endParaRPr lang="vi-VN" dirty="0">
              <a:solidFill>
                <a:srgbClr val="0070C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29" t="32738" r="29611" b="33730"/>
          <a:stretch/>
        </p:blipFill>
        <p:spPr bwMode="auto">
          <a:xfrm>
            <a:off x="228600" y="1959428"/>
            <a:ext cx="8577816" cy="3755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382000" y="2369403"/>
            <a:ext cx="5549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0000CC"/>
                </a:solidFill>
                <a:latin typeface="HP001"/>
                <a:ea typeface="HP001"/>
              </a:rPr>
              <a:t>3</a:t>
            </a:r>
            <a:endParaRPr lang="vi-VN" sz="4800" b="1" dirty="0">
              <a:solidFill>
                <a:srgbClr val="0000CC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82000" y="3741003"/>
            <a:ext cx="5549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0000CC"/>
                </a:solidFill>
                <a:latin typeface="HP001"/>
                <a:ea typeface="HP001"/>
              </a:rPr>
              <a:t>2</a:t>
            </a:r>
            <a:endParaRPr lang="vi-VN" sz="4800" b="1" dirty="0">
              <a:solidFill>
                <a:srgbClr val="0000CC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382000" y="5036403"/>
            <a:ext cx="5549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0000CC"/>
                </a:solidFill>
                <a:latin typeface="HP001"/>
                <a:ea typeface="HP001"/>
              </a:rPr>
              <a:t>4</a:t>
            </a:r>
            <a:endParaRPr lang="vi-VN" sz="4800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821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8" grpId="0"/>
      <p:bldP spid="9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88" t="32143" r="30318" b="32143"/>
          <a:stretch/>
        </p:blipFill>
        <p:spPr bwMode="auto">
          <a:xfrm>
            <a:off x="228600" y="1905000"/>
            <a:ext cx="8382000" cy="3436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482268" y="2293203"/>
            <a:ext cx="4331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0000CC"/>
                </a:solidFill>
                <a:latin typeface="HP001"/>
                <a:ea typeface="HP001"/>
              </a:rPr>
              <a:t>1</a:t>
            </a:r>
            <a:endParaRPr lang="vi-VN" sz="4800" b="1" dirty="0">
              <a:solidFill>
                <a:srgbClr val="0000CC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82000" y="3436203"/>
            <a:ext cx="5549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0000CC"/>
                </a:solidFill>
                <a:latin typeface="HP001"/>
                <a:ea typeface="HP001"/>
              </a:rPr>
              <a:t>5</a:t>
            </a:r>
            <a:endParaRPr lang="vi-VN" sz="4800" b="1" dirty="0">
              <a:solidFill>
                <a:srgbClr val="0000CC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60440" y="4481786"/>
            <a:ext cx="5549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0000CC"/>
                </a:solidFill>
                <a:latin typeface="HP001"/>
                <a:ea typeface="HP001"/>
              </a:rPr>
              <a:t>0</a:t>
            </a:r>
            <a:endParaRPr lang="vi-VN" sz="4800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2010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95" t="29960" r="26375" b="29960"/>
          <a:stretch/>
        </p:blipFill>
        <p:spPr bwMode="auto">
          <a:xfrm>
            <a:off x="762000" y="2362200"/>
            <a:ext cx="7726378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304800" y="466130"/>
            <a:ext cx="739588" cy="75134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/>
              <a:t>4</a:t>
            </a:r>
            <a:endParaRPr lang="vi-VN" sz="7200" b="1" dirty="0"/>
          </a:p>
        </p:txBody>
      </p:sp>
      <p:sp>
        <p:nvSpPr>
          <p:cNvPr id="6" name="Title 6"/>
          <p:cNvSpPr txBox="1">
            <a:spLocks/>
          </p:cNvSpPr>
          <p:nvPr/>
        </p:nvSpPr>
        <p:spPr>
          <a:xfrm>
            <a:off x="381000" y="534144"/>
            <a:ext cx="8382000" cy="76944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>
                <a:solidFill>
                  <a:srgbClr val="0070C0"/>
                </a:solidFill>
              </a:rPr>
              <a:t>Có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bao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nhiêu</a:t>
            </a:r>
            <a:r>
              <a:rPr lang="en-US" dirty="0" smtClean="0">
                <a:solidFill>
                  <a:srgbClr val="0070C0"/>
                </a:solidFill>
              </a:rPr>
              <a:t> con </a:t>
            </a:r>
            <a:r>
              <a:rPr lang="en-US" dirty="0" err="1" smtClean="0">
                <a:solidFill>
                  <a:srgbClr val="0070C0"/>
                </a:solidFill>
              </a:rPr>
              <a:t>gà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ghi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số</a:t>
            </a:r>
            <a:r>
              <a:rPr lang="en-US" dirty="0" smtClean="0">
                <a:solidFill>
                  <a:srgbClr val="0070C0"/>
                </a:solidFill>
              </a:rPr>
              <a:t> 2 ?</a:t>
            </a:r>
            <a:endParaRPr lang="vi-VN" dirty="0">
              <a:solidFill>
                <a:srgbClr val="0070C0"/>
              </a:solidFill>
            </a:endParaRPr>
          </a:p>
        </p:txBody>
      </p:sp>
      <p:sp>
        <p:nvSpPr>
          <p:cNvPr id="7" name="Content Placeholder 6"/>
          <p:cNvSpPr txBox="1">
            <a:spLocks noGrp="1"/>
          </p:cNvSpPr>
          <p:nvPr>
            <p:ph idx="1"/>
          </p:nvPr>
        </p:nvSpPr>
        <p:spPr>
          <a:xfrm>
            <a:off x="8077200" y="693003"/>
            <a:ext cx="5549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buNone/>
            </a:pPr>
            <a:r>
              <a:rPr lang="en-US" sz="4800" b="1" dirty="0" smtClean="0">
                <a:solidFill>
                  <a:srgbClr val="CC0066"/>
                </a:solidFill>
                <a:latin typeface="HP001"/>
                <a:ea typeface="HP001"/>
              </a:rPr>
              <a:t>3</a:t>
            </a:r>
            <a:endParaRPr lang="vi-VN" sz="4800" b="1" dirty="0">
              <a:solidFill>
                <a:srgbClr val="CC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139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71</Words>
  <Application>Microsoft Office PowerPoint</Application>
  <PresentationFormat>On-screen Show (4:3)</PresentationFormat>
  <Paragraphs>40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ai</cp:lastModifiedBy>
  <cp:revision>4</cp:revision>
  <dcterms:created xsi:type="dcterms:W3CDTF">2006-08-16T00:00:00Z</dcterms:created>
  <dcterms:modified xsi:type="dcterms:W3CDTF">2020-09-08T16:14:27Z</dcterms:modified>
</cp:coreProperties>
</file>